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naktoria" panose="02010600030101010101" charset="0"/>
      <p:regular r:id="rId14"/>
    </p:embeddedFont>
    <p:embeddedFont>
      <p:font typeface="Computer Says No" panose="02010600030101010101" charset="0"/>
      <p:regular r:id="rId15"/>
    </p:embeddedFont>
    <p:embeddedFont>
      <p:font typeface="DM Sans" pitchFamily="2" charset="0"/>
      <p:regular r:id="rId16"/>
    </p:embeddedFont>
    <p:embeddedFont>
      <p:font typeface="DM Sans Bold" charset="0"/>
      <p:regular r:id="rId17"/>
    </p:embeddedFont>
    <p:embeddedFont>
      <p:font typeface="DM Sans Italics" panose="02010600030101010101" charset="0"/>
      <p:regular r:id="rId18"/>
    </p:embeddedFont>
    <p:embeddedFont>
      <p:font typeface="Now Bold" panose="02010600030101010101" charset="0"/>
      <p:regular r:id="rId19"/>
    </p:embeddedFont>
    <p:embeddedFont>
      <p:font typeface="Poppins Light" panose="000004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120" y="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684427" y="-23886"/>
            <a:ext cx="8603573" cy="10287000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09698" r="-2943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573748" y="114606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573748" y="5594912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Jiayue 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3748" y="2524839"/>
            <a:ext cx="5957839" cy="282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6"/>
              </a:lnSpc>
            </a:pPr>
            <a:r>
              <a:rPr lang="en-US" sz="6146">
                <a:solidFill>
                  <a:srgbClr val="FFFBFB"/>
                </a:solidFill>
                <a:latin typeface="Now Bold"/>
              </a:rPr>
              <a:t>FACIAL RECOGNITION &amp;TRACKING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16056" y="-1604888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610131" y="1401055"/>
            <a:ext cx="7660148" cy="8333312"/>
          </a:xfrm>
          <a:custGeom>
            <a:avLst/>
            <a:gdLst/>
            <a:ahLst/>
            <a:cxnLst/>
            <a:rect l="l" t="t" r="r" b="b"/>
            <a:pathLst>
              <a:path w="7660148" h="8333312">
                <a:moveTo>
                  <a:pt x="0" y="0"/>
                </a:moveTo>
                <a:lnTo>
                  <a:pt x="7660148" y="0"/>
                </a:lnTo>
                <a:lnTo>
                  <a:pt x="7660148" y="8333312"/>
                </a:lnTo>
                <a:lnTo>
                  <a:pt x="0" y="8333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9361561" y="1401055"/>
            <a:ext cx="7243651" cy="8333312"/>
          </a:xfrm>
          <a:custGeom>
            <a:avLst/>
            <a:gdLst/>
            <a:ahLst/>
            <a:cxnLst/>
            <a:rect l="l" t="t" r="r" b="b"/>
            <a:pathLst>
              <a:path w="7243651" h="8333312">
                <a:moveTo>
                  <a:pt x="0" y="0"/>
                </a:moveTo>
                <a:lnTo>
                  <a:pt x="7243651" y="0"/>
                </a:lnTo>
                <a:lnTo>
                  <a:pt x="7243651" y="8333312"/>
                </a:lnTo>
                <a:lnTo>
                  <a:pt x="0" y="8333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10131" y="407165"/>
            <a:ext cx="4796714" cy="99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CODES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330723" y="2250009"/>
            <a:ext cx="7783169" cy="4567476"/>
          </a:xfrm>
          <a:custGeom>
            <a:avLst/>
            <a:gdLst/>
            <a:ahLst/>
            <a:cxnLst/>
            <a:rect l="l" t="t" r="r" b="b"/>
            <a:pathLst>
              <a:path w="7783169" h="4567476">
                <a:moveTo>
                  <a:pt x="0" y="0"/>
                </a:moveTo>
                <a:lnTo>
                  <a:pt x="7783169" y="0"/>
                </a:lnTo>
                <a:lnTo>
                  <a:pt x="7783169" y="4567476"/>
                </a:lnTo>
                <a:lnTo>
                  <a:pt x="0" y="456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2565580" y="1197126"/>
            <a:ext cx="5518930" cy="6281304"/>
          </a:xfrm>
          <a:custGeom>
            <a:avLst/>
            <a:gdLst/>
            <a:ahLst/>
            <a:cxnLst/>
            <a:rect l="l" t="t" r="r" b="b"/>
            <a:pathLst>
              <a:path w="5518930" h="6281304">
                <a:moveTo>
                  <a:pt x="0" y="0"/>
                </a:moveTo>
                <a:lnTo>
                  <a:pt x="5518930" y="0"/>
                </a:lnTo>
                <a:lnTo>
                  <a:pt x="5518930" y="6281304"/>
                </a:lnTo>
                <a:lnTo>
                  <a:pt x="0" y="6281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128510" y="8248650"/>
            <a:ext cx="840442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SIMILIRATITY 65%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6277" y="3833404"/>
            <a:ext cx="12128942" cy="155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534"/>
              </a:lnSpc>
            </a:pPr>
            <a:r>
              <a:rPr lang="en-US" sz="8953" spc="546">
                <a:solidFill>
                  <a:srgbClr val="FFFFFF"/>
                </a:solidFill>
                <a:latin typeface="Now 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67046" y="178197"/>
            <a:ext cx="4944952" cy="5710106"/>
            <a:chOff x="0" y="0"/>
            <a:chExt cx="54991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071449" y="298754"/>
            <a:ext cx="4736147" cy="5468992"/>
            <a:chOff x="0" y="0"/>
            <a:chExt cx="54991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9715" r="-79715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7731128" y="1907232"/>
            <a:ext cx="4944952" cy="5710106"/>
            <a:chOff x="0" y="0"/>
            <a:chExt cx="54991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35530" y="2027789"/>
            <a:ext cx="4736147" cy="5468992"/>
            <a:chOff x="0" y="0"/>
            <a:chExt cx="54991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5"/>
              <a:stretch>
                <a:fillRect l="-82552" r="-2529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90876" y="3964844"/>
            <a:ext cx="4944952" cy="5710106"/>
            <a:chOff x="0" y="0"/>
            <a:chExt cx="54991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395279" y="4085401"/>
            <a:ext cx="4736147" cy="5468992"/>
            <a:chOff x="0" y="0"/>
            <a:chExt cx="54991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6"/>
              <a:stretch>
                <a:fillRect l="-17724" r="-55654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58464" y="3045817"/>
            <a:ext cx="3221432" cy="280242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940055" y="4964479"/>
            <a:ext cx="27160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281734" y="3045817"/>
            <a:ext cx="3221432" cy="280242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7463325" y="4964479"/>
            <a:ext cx="27160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758464" y="6481181"/>
            <a:ext cx="3221432" cy="2777119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940055" y="8399842"/>
            <a:ext cx="27160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281734" y="6481181"/>
            <a:ext cx="3221432" cy="2777119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7463325" y="8399842"/>
            <a:ext cx="27160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808474" y="3045817"/>
            <a:ext cx="3221432" cy="2802421"/>
            <a:chOff x="0" y="0"/>
            <a:chExt cx="991873" cy="8628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10990065" y="4964479"/>
            <a:ext cx="27160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0808474" y="6481181"/>
            <a:ext cx="3221432" cy="2777119"/>
            <a:chOff x="0" y="0"/>
            <a:chExt cx="991873" cy="8550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0990065" y="8399842"/>
            <a:ext cx="27160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26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27"/>
          <p:cNvSpPr/>
          <p:nvPr/>
        </p:nvSpPr>
        <p:spPr>
          <a:xfrm>
            <a:off x="7463325" y="3195727"/>
            <a:ext cx="2858251" cy="1476982"/>
          </a:xfrm>
          <a:custGeom>
            <a:avLst/>
            <a:gdLst/>
            <a:ahLst/>
            <a:cxnLst/>
            <a:rect l="l" t="t" r="r" b="b"/>
            <a:pathLst>
              <a:path w="2858251" h="1476982">
                <a:moveTo>
                  <a:pt x="0" y="0"/>
                </a:moveTo>
                <a:lnTo>
                  <a:pt x="2858250" y="0"/>
                </a:lnTo>
                <a:lnTo>
                  <a:pt x="2858250" y="1476982"/>
                </a:lnTo>
                <a:lnTo>
                  <a:pt x="0" y="1476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337" b="-933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28"/>
          <p:cNvSpPr/>
          <p:nvPr/>
        </p:nvSpPr>
        <p:spPr>
          <a:xfrm>
            <a:off x="3940055" y="3314625"/>
            <a:ext cx="2816439" cy="1408219"/>
          </a:xfrm>
          <a:custGeom>
            <a:avLst/>
            <a:gdLst/>
            <a:ahLst/>
            <a:cxnLst/>
            <a:rect l="l" t="t" r="r" b="b"/>
            <a:pathLst>
              <a:path w="2816439" h="1408219">
                <a:moveTo>
                  <a:pt x="0" y="0"/>
                </a:moveTo>
                <a:lnTo>
                  <a:pt x="2816439" y="0"/>
                </a:lnTo>
                <a:lnTo>
                  <a:pt x="2816439" y="1408220"/>
                </a:lnTo>
                <a:lnTo>
                  <a:pt x="0" y="140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9"/>
          <p:cNvSpPr/>
          <p:nvPr/>
        </p:nvSpPr>
        <p:spPr>
          <a:xfrm>
            <a:off x="11031583" y="3195727"/>
            <a:ext cx="2481566" cy="1527118"/>
          </a:xfrm>
          <a:custGeom>
            <a:avLst/>
            <a:gdLst/>
            <a:ahLst/>
            <a:cxnLst/>
            <a:rect l="l" t="t" r="r" b="b"/>
            <a:pathLst>
              <a:path w="2481566" h="1527118">
                <a:moveTo>
                  <a:pt x="0" y="0"/>
                </a:moveTo>
                <a:lnTo>
                  <a:pt x="2481566" y="0"/>
                </a:lnTo>
                <a:lnTo>
                  <a:pt x="2481566" y="1527118"/>
                </a:lnTo>
                <a:lnTo>
                  <a:pt x="0" y="1527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30"/>
          <p:cNvSpPr/>
          <p:nvPr/>
        </p:nvSpPr>
        <p:spPr>
          <a:xfrm>
            <a:off x="3855276" y="6855269"/>
            <a:ext cx="3027808" cy="1001190"/>
          </a:xfrm>
          <a:custGeom>
            <a:avLst/>
            <a:gdLst/>
            <a:ahLst/>
            <a:cxnLst/>
            <a:rect l="l" t="t" r="r" b="b"/>
            <a:pathLst>
              <a:path w="3027808" h="1001190">
                <a:moveTo>
                  <a:pt x="0" y="0"/>
                </a:moveTo>
                <a:lnTo>
                  <a:pt x="3027808" y="0"/>
                </a:lnTo>
                <a:lnTo>
                  <a:pt x="3027808" y="1001189"/>
                </a:lnTo>
                <a:lnTo>
                  <a:pt x="0" y="1001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326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31"/>
          <p:cNvSpPr/>
          <p:nvPr/>
        </p:nvSpPr>
        <p:spPr>
          <a:xfrm>
            <a:off x="8231543" y="6709448"/>
            <a:ext cx="1455542" cy="1455542"/>
          </a:xfrm>
          <a:custGeom>
            <a:avLst/>
            <a:gdLst/>
            <a:ahLst/>
            <a:cxnLst/>
            <a:rect l="l" t="t" r="r" b="b"/>
            <a:pathLst>
              <a:path w="1455542" h="1455542">
                <a:moveTo>
                  <a:pt x="0" y="0"/>
                </a:moveTo>
                <a:lnTo>
                  <a:pt x="1455543" y="0"/>
                </a:lnTo>
                <a:lnTo>
                  <a:pt x="1455543" y="1455542"/>
                </a:lnTo>
                <a:lnTo>
                  <a:pt x="0" y="14555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2"/>
          <p:cNvSpPr/>
          <p:nvPr/>
        </p:nvSpPr>
        <p:spPr>
          <a:xfrm>
            <a:off x="11607922" y="6709448"/>
            <a:ext cx="1328888" cy="1328888"/>
          </a:xfrm>
          <a:custGeom>
            <a:avLst/>
            <a:gdLst/>
            <a:ahLst/>
            <a:cxnLst/>
            <a:rect l="l" t="t" r="r" b="b"/>
            <a:pathLst>
              <a:path w="1328888" h="1328888">
                <a:moveTo>
                  <a:pt x="0" y="0"/>
                </a:moveTo>
                <a:lnTo>
                  <a:pt x="1328888" y="0"/>
                </a:lnTo>
                <a:lnTo>
                  <a:pt x="1328888" y="1328888"/>
                </a:lnTo>
                <a:lnTo>
                  <a:pt x="0" y="13288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3257824" y="1186582"/>
            <a:ext cx="11047215" cy="123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TECH COMPANIES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40055" y="5164919"/>
            <a:ext cx="2858251" cy="38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google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63325" y="5164919"/>
            <a:ext cx="2858251" cy="38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Microsoft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40055" y="8600282"/>
            <a:ext cx="2858251" cy="38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Face++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63325" y="8600282"/>
            <a:ext cx="2858251" cy="38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SenseTime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990065" y="5164919"/>
            <a:ext cx="2858251" cy="38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Amazon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990065" y="8600282"/>
            <a:ext cx="2858251" cy="38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NEC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187724" y="-4459466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9454710" y="9301632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86319" y="1407924"/>
            <a:ext cx="16172981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MAINSTREAM TECH ON FACICAL RECOGNITION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524314" y="397381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4460515" y="397381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8371614" y="394999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12163791" y="394999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28060" y="470476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64261" y="4713964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5361" y="468095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63841" y="468095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68048" y="6388049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Infrared and Thermal Imaging Technology：Infrared Imaging，Combining Visible Light with Infrared Data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0484944" y="503047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8110866" y="6388049"/>
            <a:ext cx="3121512" cy="110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3D Facial Recognition：</a:t>
            </a:r>
          </a:p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3D Modeling，Deep Learning with 3D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35576" y="6255793"/>
            <a:ext cx="2617421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Methods Based on Deep Learning：Convolutional Neural Networks (CNN)，End-to-End Learning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6668834" y="5054289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20222" y="6255793"/>
            <a:ext cx="3121512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Methods Based on Traditional Machine Learning：Feature Extraction，Classifier Design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955967" y="397381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356017" y="470476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05</a:t>
            </a:r>
          </a:p>
        </p:txBody>
      </p:sp>
      <p:sp>
        <p:nvSpPr>
          <p:cNvPr id="22" name="AutoShape 22"/>
          <p:cNvSpPr/>
          <p:nvPr/>
        </p:nvSpPr>
        <p:spPr>
          <a:xfrm flipV="1">
            <a:off x="14277120" y="5030477"/>
            <a:ext cx="1678847" cy="23813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/>
          <p:cNvSpPr/>
          <p:nvPr/>
        </p:nvSpPr>
        <p:spPr>
          <a:xfrm flipV="1">
            <a:off x="2757735" y="5006664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5166488" y="6388049"/>
            <a:ext cx="3121512" cy="147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Multimodal Facial Recognition：Integration of Voice, Video, and Biometrics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7159728" y="3057525"/>
            <a:ext cx="0" cy="5193212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517930" y="2216579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5"/>
                </a:lnTo>
                <a:lnTo>
                  <a:pt x="0" y="121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3164363" y="2216579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69" y="0"/>
                </a:lnTo>
                <a:lnTo>
                  <a:pt x="1197169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Freeform 10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197322" y="0"/>
            <a:ext cx="6254290" cy="10287000"/>
            <a:chOff x="0" y="0"/>
            <a:chExt cx="3860673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r="-7343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Freeform 13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82843" y="1028700"/>
            <a:ext cx="11553771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5721">
                <a:solidFill>
                  <a:srgbClr val="FFFFFF"/>
                </a:solidFill>
                <a:latin typeface="Now Bold"/>
              </a:rPr>
              <a:t>PROSPECTS AND CHALLENGES</a:t>
            </a:r>
          </a:p>
          <a:p>
            <a:pPr marL="0" lvl="0" indent="0" algn="ctr">
              <a:lnSpc>
                <a:spcPts val="9145"/>
              </a:lnSpc>
              <a:spcBef>
                <a:spcPct val="0"/>
              </a:spcBef>
            </a:pPr>
            <a:endParaRPr lang="en-US" sz="5721">
              <a:solidFill>
                <a:srgbClr val="FFFFFF"/>
              </a:solidFill>
              <a:latin typeface="Now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52612" y="4702934"/>
            <a:ext cx="4213269" cy="304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Widespread Integration</a:t>
            </a:r>
          </a:p>
          <a:p>
            <a:pPr algn="just">
              <a:lnSpc>
                <a:spcPts val="3057"/>
              </a:lnSpc>
            </a:pPr>
            <a:endParaRPr lang="en-US" sz="2215">
              <a:solidFill>
                <a:srgbClr val="FFFFFF"/>
              </a:solidFill>
              <a:latin typeface="DM Sans Bold"/>
            </a:endParaRPr>
          </a:p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Semi-Bold"/>
              </a:rPr>
              <a:t>Advancements in Technology</a:t>
            </a:r>
          </a:p>
          <a:p>
            <a:pPr algn="just">
              <a:lnSpc>
                <a:spcPts val="3057"/>
              </a:lnSpc>
            </a:pPr>
            <a:endParaRPr lang="en-US" sz="2215">
              <a:solidFill>
                <a:srgbClr val="FFFFFF"/>
              </a:solidFill>
              <a:latin typeface="DM Sans Semi-Bold"/>
            </a:endParaRPr>
          </a:p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Semi-Bold"/>
              </a:rPr>
              <a:t>Increased Accuracy in</a:t>
            </a:r>
          </a:p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Semi-Bold"/>
              </a:rPr>
              <a:t> Diverse Conditions</a:t>
            </a:r>
          </a:p>
          <a:p>
            <a:pPr algn="just">
              <a:lnSpc>
                <a:spcPts val="3057"/>
              </a:lnSpc>
            </a:pPr>
            <a:endParaRPr lang="en-US" sz="2215">
              <a:solidFill>
                <a:srgbClr val="FFFFFF"/>
              </a:solidFill>
              <a:latin typeface="DM Sans Semi-Bold"/>
            </a:endParaRPr>
          </a:p>
          <a:p>
            <a:pPr marL="0" lvl="0" indent="0" algn="just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Semi-Bold"/>
              </a:rPr>
              <a:t>Expanding Applications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7957" y="4005445"/>
            <a:ext cx="4108415" cy="37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260">
                <a:solidFill>
                  <a:srgbClr val="FFFFFF"/>
                </a:solidFill>
                <a:latin typeface="DM Sans Bold"/>
              </a:rPr>
              <a:t>PROSPECTS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70473" y="4009639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CHALLENGES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27238" y="4984430"/>
            <a:ext cx="4213269" cy="266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Privacy Concerns</a:t>
            </a:r>
          </a:p>
          <a:p>
            <a:pPr algn="just">
              <a:lnSpc>
                <a:spcPts val="3057"/>
              </a:lnSpc>
            </a:pPr>
            <a:endParaRPr lang="en-US" sz="2215">
              <a:solidFill>
                <a:srgbClr val="FFFFFF"/>
              </a:solidFill>
              <a:latin typeface="DM Sans Bold"/>
            </a:endParaRPr>
          </a:p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Bias and Fairness</a:t>
            </a:r>
          </a:p>
          <a:p>
            <a:pPr algn="just">
              <a:lnSpc>
                <a:spcPts val="3057"/>
              </a:lnSpc>
            </a:pPr>
            <a:endParaRPr lang="en-US" sz="2215">
              <a:solidFill>
                <a:srgbClr val="FFFFFF"/>
              </a:solidFill>
              <a:latin typeface="DM Sans Bold"/>
            </a:endParaRPr>
          </a:p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Regulatory Compliance</a:t>
            </a:r>
          </a:p>
          <a:p>
            <a:pPr algn="just">
              <a:lnSpc>
                <a:spcPts val="3057"/>
              </a:lnSpc>
            </a:pPr>
            <a:endParaRPr lang="en-US" sz="2215">
              <a:solidFill>
                <a:srgbClr val="FFFFFF"/>
              </a:solidFill>
              <a:latin typeface="DM Sans Bold"/>
            </a:endParaRPr>
          </a:p>
          <a:p>
            <a:pPr marL="0" lvl="0" indent="0" algn="just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Security Vulnerabilities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ovie cut">
            <a:hlinkClick r:id="" action="ppaction://media"/>
            <a:extLst>
              <a:ext uri="{FF2B5EF4-FFF2-40B4-BE49-F238E27FC236}">
                <a16:creationId xmlns:a16="http://schemas.microsoft.com/office/drawing/2014/main" id="{4DCD92FE-0111-BDFF-3B94-20A8449FB6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3146" y="373020"/>
            <a:ext cx="16961708" cy="95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7110993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43" r="-1949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4032876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610267" y="1433584"/>
            <a:ext cx="14575215" cy="147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8"/>
              </a:lnSpc>
            </a:pPr>
            <a:r>
              <a:rPr lang="en-US" sz="11682" spc="81">
                <a:solidFill>
                  <a:srgbClr val="FFFFFF"/>
                </a:solidFill>
                <a:latin typeface="Anaktoria"/>
              </a:rPr>
              <a:t>Finding Donald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82183" y="3843142"/>
            <a:ext cx="8965929" cy="5107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60"/>
              </a:lnSpc>
              <a:spcBef>
                <a:spcPct val="0"/>
              </a:spcBef>
            </a:pPr>
            <a:r>
              <a:rPr lang="en-US" sz="4898">
                <a:solidFill>
                  <a:srgbClr val="FFFFFF"/>
                </a:solidFill>
                <a:latin typeface="DM Sans"/>
              </a:rPr>
              <a:t>By generating a facial feature model from approximately 2000 of Trump’s pictures, then using the facial features to mark his position in the video.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3444" y="1038334"/>
            <a:ext cx="5429900" cy="1545733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4786926" y="2574433"/>
            <a:ext cx="5429900" cy="1545733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14679" y="4120167"/>
            <a:ext cx="5429900" cy="1545733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5653787" y="5665900"/>
            <a:ext cx="5429900" cy="1545733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14679" y="7206179"/>
            <a:ext cx="5429900" cy="1545733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710970" y="2898393"/>
            <a:ext cx="3581811" cy="82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65"/>
              </a:lnSpc>
              <a:spcBef>
                <a:spcPct val="0"/>
              </a:spcBef>
            </a:pPr>
            <a:r>
              <a:rPr lang="en-US" sz="4902">
                <a:solidFill>
                  <a:srgbClr val="051D40"/>
                </a:solidFill>
                <a:latin typeface="DM Sans Bold"/>
              </a:rPr>
              <a:t>OpenCV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71863" y="1352659"/>
            <a:ext cx="3581811" cy="82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65"/>
              </a:lnSpc>
              <a:spcBef>
                <a:spcPct val="0"/>
              </a:spcBef>
            </a:pPr>
            <a:r>
              <a:rPr lang="en-US" sz="4902">
                <a:solidFill>
                  <a:srgbClr val="051D40"/>
                </a:solidFill>
                <a:latin typeface="DM Sans Bold"/>
              </a:rPr>
              <a:t>Pytorch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53893" y="886608"/>
            <a:ext cx="4568144" cy="246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1"/>
              </a:lnSpc>
            </a:pPr>
            <a:r>
              <a:rPr lang="en-US" sz="2223">
                <a:solidFill>
                  <a:srgbClr val="FFFFFF"/>
                </a:solidFill>
                <a:latin typeface="DM Sans"/>
              </a:rPr>
              <a:t>PyTorch is an open-source machine learning library widely used for applications such as computer vision and natural language processing. It provides a flexible platform for deep learning research.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27488" y="4444126"/>
            <a:ext cx="3581811" cy="82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65"/>
              </a:lnSpc>
              <a:spcBef>
                <a:spcPct val="0"/>
              </a:spcBef>
            </a:pPr>
            <a:r>
              <a:rPr lang="en-US" sz="4902">
                <a:solidFill>
                  <a:srgbClr val="051D40"/>
                </a:solidFill>
                <a:latin typeface="DM Sans Bold"/>
              </a:rPr>
              <a:t>PIL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66596" y="5989860"/>
            <a:ext cx="3581811" cy="82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65"/>
              </a:lnSpc>
              <a:spcBef>
                <a:spcPct val="0"/>
              </a:spcBef>
            </a:pPr>
            <a:r>
              <a:rPr lang="en-US" sz="4902">
                <a:solidFill>
                  <a:srgbClr val="051D40"/>
                </a:solidFill>
                <a:latin typeface="DM Sans Bold"/>
              </a:rPr>
              <a:t>Torchvision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38724" y="7533111"/>
            <a:ext cx="3581811" cy="82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65"/>
              </a:lnSpc>
              <a:spcBef>
                <a:spcPct val="0"/>
              </a:spcBef>
            </a:pPr>
            <a:r>
              <a:rPr lang="en-US" sz="4902">
                <a:solidFill>
                  <a:srgbClr val="051D40"/>
                </a:solidFill>
                <a:latin typeface="DM Sans Bold"/>
              </a:rPr>
              <a:t>MobileNet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693" y="2555383"/>
            <a:ext cx="4455275" cy="2081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64"/>
              </a:lnSpc>
            </a:pPr>
            <a:r>
              <a:rPr lang="en-US" sz="2194">
                <a:solidFill>
                  <a:srgbClr val="FFFFFF"/>
                </a:solidFill>
                <a:latin typeface="DM Sans"/>
              </a:rPr>
              <a:t>OpenCV is an open-source library focused on real-time computer vision. The code uses OpenCV to capture and process video frames and detect faces, among other tasks.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53893" y="3710482"/>
            <a:ext cx="4571017" cy="2288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53"/>
              </a:lnSpc>
            </a:pPr>
            <a:r>
              <a:rPr lang="en-US" sz="2423">
                <a:solidFill>
                  <a:srgbClr val="FFFFFF"/>
                </a:solidFill>
                <a:latin typeface="DM Sans"/>
              </a:rPr>
              <a:t>PIL (now known as Pillow as an active fork) is a powerful image processing library used for opening, manipulating, and saving many kinds of image formats.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1500" y="5364376"/>
            <a:ext cx="4555660" cy="180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54"/>
              </a:lnSpc>
            </a:pPr>
            <a:r>
              <a:rPr lang="en-US" sz="2265">
                <a:solidFill>
                  <a:srgbClr val="FFFFFF"/>
                </a:solidFill>
                <a:latin typeface="DM Sans"/>
              </a:rPr>
              <a:t>Torchvision library includes tools for image processing and pre-trained models like MobileNet, designed to be used with the PyTorch deep learning framework.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53893" y="6732538"/>
            <a:ext cx="4922942" cy="247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23"/>
              </a:lnSpc>
            </a:pPr>
            <a:r>
              <a:rPr lang="en-US" sz="2241">
                <a:solidFill>
                  <a:srgbClr val="FFFFFF"/>
                </a:solidFill>
                <a:latin typeface="DM Sans"/>
              </a:rPr>
              <a:t>MobileNet is an efficient convolutional neural network suited for mobile and embedded vision applications. In your code, a pretrained MobileNet v2 model is used to extract features, developed by researchers at Google.</a:t>
            </a:r>
          </a:p>
        </p:txBody>
      </p:sp>
      <p:sp>
        <p:nvSpPr>
          <p:cNvPr id="27" name="Freeform 27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28"/>
          <p:cNvSpPr/>
          <p:nvPr/>
        </p:nvSpPr>
        <p:spPr>
          <a:xfrm rot="10436461">
            <a:off x="14341819" y="-4319945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3" y="0"/>
                </a:lnTo>
                <a:lnTo>
                  <a:pt x="6566183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5664056" y="6794402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60609" y="10022084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843781" y="1564536"/>
            <a:ext cx="4297048" cy="2850230"/>
            <a:chOff x="0" y="0"/>
            <a:chExt cx="1131733" cy="750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1733" cy="750678"/>
            </a:xfrm>
            <a:custGeom>
              <a:avLst/>
              <a:gdLst/>
              <a:ahLst/>
              <a:cxnLst/>
              <a:rect l="l" t="t" r="r" b="b"/>
              <a:pathLst>
                <a:path w="1131733" h="750678">
                  <a:moveTo>
                    <a:pt x="0" y="0"/>
                  </a:moveTo>
                  <a:lnTo>
                    <a:pt x="1131733" y="0"/>
                  </a:lnTo>
                  <a:lnTo>
                    <a:pt x="1131733" y="750678"/>
                  </a:lnTo>
                  <a:lnTo>
                    <a:pt x="0" y="7506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1131733" cy="826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Semi-Bold"/>
                </a:rPr>
                <a:t>Load Pre-trained Model</a:t>
              </a:r>
              <a:r>
                <a:rPr lang="en-US" sz="3999">
                  <a:solidFill>
                    <a:srgbClr val="000000"/>
                  </a:solidFill>
                  <a:latin typeface="DM Sans"/>
                </a:rPr>
                <a:t>: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84411" y="218171"/>
            <a:ext cx="8197288" cy="82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PROCEDURES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5141286" y="3008695"/>
            <a:ext cx="2119834" cy="5084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7324038" y="1564536"/>
            <a:ext cx="4297048" cy="2850230"/>
            <a:chOff x="0" y="0"/>
            <a:chExt cx="1131733" cy="7506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750678"/>
            </a:xfrm>
            <a:custGeom>
              <a:avLst/>
              <a:gdLst/>
              <a:ahLst/>
              <a:cxnLst/>
              <a:rect l="l" t="t" r="r" b="b"/>
              <a:pathLst>
                <a:path w="1131733" h="750678">
                  <a:moveTo>
                    <a:pt x="0" y="0"/>
                  </a:moveTo>
                  <a:lnTo>
                    <a:pt x="1131733" y="0"/>
                  </a:lnTo>
                  <a:lnTo>
                    <a:pt x="1131733" y="750678"/>
                  </a:lnTo>
                  <a:lnTo>
                    <a:pt x="0" y="7506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131733" cy="826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Image Preprocessing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1688848" y="2729663"/>
            <a:ext cx="3934227" cy="1139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474551" y="3869370"/>
            <a:ext cx="4297048" cy="2850230"/>
            <a:chOff x="0" y="0"/>
            <a:chExt cx="1131733" cy="7506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1733" cy="750678"/>
            </a:xfrm>
            <a:custGeom>
              <a:avLst/>
              <a:gdLst/>
              <a:ahLst/>
              <a:cxnLst/>
              <a:rect l="l" t="t" r="r" b="b"/>
              <a:pathLst>
                <a:path w="1131733" h="750678">
                  <a:moveTo>
                    <a:pt x="0" y="0"/>
                  </a:moveTo>
                  <a:lnTo>
                    <a:pt x="1131733" y="0"/>
                  </a:lnTo>
                  <a:lnTo>
                    <a:pt x="1131733" y="750678"/>
                  </a:lnTo>
                  <a:lnTo>
                    <a:pt x="0" y="7506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131733" cy="826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Feature Extraction: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67312" y="6854068"/>
            <a:ext cx="4297048" cy="2850230"/>
            <a:chOff x="0" y="0"/>
            <a:chExt cx="1131733" cy="7506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1733" cy="750678"/>
            </a:xfrm>
            <a:custGeom>
              <a:avLst/>
              <a:gdLst/>
              <a:ahLst/>
              <a:cxnLst/>
              <a:rect l="l" t="t" r="r" b="b"/>
              <a:pathLst>
                <a:path w="1131733" h="750678">
                  <a:moveTo>
                    <a:pt x="0" y="0"/>
                  </a:moveTo>
                  <a:lnTo>
                    <a:pt x="1131733" y="0"/>
                  </a:lnTo>
                  <a:lnTo>
                    <a:pt x="1131733" y="750678"/>
                  </a:lnTo>
                  <a:lnTo>
                    <a:pt x="0" y="7506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131733" cy="826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Video</a:t>
              </a:r>
            </a:p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Annotation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flipH="1">
            <a:off x="6164360" y="8279183"/>
            <a:ext cx="212029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284651" y="6854068"/>
            <a:ext cx="4297048" cy="2850230"/>
            <a:chOff x="0" y="0"/>
            <a:chExt cx="1131733" cy="7506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1733" cy="750678"/>
            </a:xfrm>
            <a:custGeom>
              <a:avLst/>
              <a:gdLst/>
              <a:ahLst/>
              <a:cxnLst/>
              <a:rect l="l" t="t" r="r" b="b"/>
              <a:pathLst>
                <a:path w="1131733" h="750678">
                  <a:moveTo>
                    <a:pt x="0" y="0"/>
                  </a:moveTo>
                  <a:lnTo>
                    <a:pt x="1131733" y="0"/>
                  </a:lnTo>
                  <a:lnTo>
                    <a:pt x="1131733" y="750678"/>
                  </a:lnTo>
                  <a:lnTo>
                    <a:pt x="0" y="7506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131733" cy="826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Similarity</a:t>
              </a:r>
            </a:p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Comparison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 flipH="1">
            <a:off x="12581699" y="6719600"/>
            <a:ext cx="3041376" cy="155958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323</Words>
  <Application>Microsoft Office PowerPoint</Application>
  <PresentationFormat>Custom</PresentationFormat>
  <Paragraphs>62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DM Sans Italics</vt:lpstr>
      <vt:lpstr>Anaktoria</vt:lpstr>
      <vt:lpstr>Now Bold</vt:lpstr>
      <vt:lpstr>DM Sans Semi-Bold</vt:lpstr>
      <vt:lpstr>Poppins Light</vt:lpstr>
      <vt:lpstr>DM Sans</vt:lpstr>
      <vt:lpstr>Computer Says No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Proposal</dc:title>
  <cp:lastModifiedBy>Trump 我是美帝特朗普</cp:lastModifiedBy>
  <cp:revision>2</cp:revision>
  <dcterms:created xsi:type="dcterms:W3CDTF">2006-08-16T00:00:00Z</dcterms:created>
  <dcterms:modified xsi:type="dcterms:W3CDTF">2024-05-02T02:49:04Z</dcterms:modified>
  <dc:identifier>DAGD9vrCxVA</dc:identifier>
</cp:coreProperties>
</file>